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0"/>
  </p:notesMasterIdLst>
  <p:sldIdLst>
    <p:sldId id="257" r:id="rId2"/>
    <p:sldId id="258" r:id="rId3"/>
    <p:sldId id="259" r:id="rId4"/>
    <p:sldId id="260" r:id="rId5"/>
    <p:sldId id="261" r:id="rId6"/>
    <p:sldId id="262" r:id="rId7"/>
    <p:sldId id="263" r:id="rId8"/>
    <p:sldId id="264" r:id="rId9"/>
  </p:sldIdLst>
  <p:sldSz cx="9144000" cy="5143500" type="screen16x9"/>
  <p:notesSz cx="6858000" cy="9144000"/>
  <p:embeddedFontLst>
    <p:embeddedFont>
      <p:font typeface="Google Sans Medium" panose="020B0604020202020204" charset="0"/>
      <p:regular r:id="rId11"/>
      <p:bold r:id="rId12"/>
      <p:italic r:id="rId13"/>
      <p:boldItalic r:id="rId14"/>
    </p:embeddedFont>
    <p:embeddedFont>
      <p:font typeface="Google Sans SemiBold" panose="020B0604020202020204" charset="0"/>
      <p:regular r:id="rId15"/>
      <p:bold r:id="rId16"/>
      <p:italic r:id="rId17"/>
      <p:boldItalic r:id="rId18"/>
    </p:embeddedFont>
    <p:embeddedFont>
      <p:font typeface="Proxima Nova"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presProps" Target="presProp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67978325f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67978325f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67978325f9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67978325f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67978325f9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67978325f9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67978325f9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67978325f9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67978325f9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67978325f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67978325f9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67978325f9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67978325f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67978325f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61" name="Google Shape;61;p14"/>
          <p:cNvPicPr preferRelativeResize="0"/>
          <p:nvPr/>
        </p:nvPicPr>
        <p:blipFill>
          <a:blip r:embed="rId3">
            <a:alphaModFix/>
          </a:blip>
          <a:stretch>
            <a:fillRect/>
          </a:stretch>
        </p:blipFill>
        <p:spPr>
          <a:xfrm>
            <a:off x="0" y="0"/>
            <a:ext cx="9144003" cy="5143490"/>
          </a:xfrm>
          <a:prstGeom prst="rect">
            <a:avLst/>
          </a:prstGeom>
          <a:noFill/>
          <a:ln>
            <a:noFill/>
          </a:ln>
        </p:spPr>
      </p:pic>
      <p:sp>
        <p:nvSpPr>
          <p:cNvPr id="62" name="Google Shape;62;p14"/>
          <p:cNvSpPr txBox="1"/>
          <p:nvPr/>
        </p:nvSpPr>
        <p:spPr>
          <a:xfrm>
            <a:off x="379725" y="3151297"/>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90000"/>
              </a:lnSpc>
              <a:spcBef>
                <a:spcPts val="0"/>
              </a:spcBef>
              <a:spcAft>
                <a:spcPts val="0"/>
              </a:spcAft>
              <a:buNone/>
            </a:pPr>
            <a:r>
              <a:rPr lang="en-GB" sz="2200" dirty="0">
                <a:solidFill>
                  <a:srgbClr val="434343"/>
                </a:solidFill>
                <a:latin typeface="Google Sans Medium"/>
                <a:ea typeface="Google Sans Medium"/>
                <a:cs typeface="Google Sans Medium"/>
                <a:sym typeface="Google Sans Medium"/>
              </a:rPr>
              <a:t>Team Name : Cyber Tyrant</a:t>
            </a:r>
            <a:endParaRPr sz="2200" dirty="0">
              <a:solidFill>
                <a:srgbClr val="434343"/>
              </a:solidFill>
              <a:latin typeface="Google Sans Medium"/>
              <a:ea typeface="Google Sans Medium"/>
              <a:cs typeface="Google Sans Medium"/>
              <a:sym typeface="Google Sans Medium"/>
            </a:endParaRPr>
          </a:p>
        </p:txBody>
      </p:sp>
      <p:sp>
        <p:nvSpPr>
          <p:cNvPr id="63" name="Google Shape;63;p14"/>
          <p:cNvSpPr txBox="1"/>
          <p:nvPr/>
        </p:nvSpPr>
        <p:spPr>
          <a:xfrm>
            <a:off x="379725" y="358394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200" dirty="0">
                <a:solidFill>
                  <a:srgbClr val="434343"/>
                </a:solidFill>
                <a:latin typeface="Google Sans Medium"/>
                <a:ea typeface="Google Sans Medium"/>
                <a:cs typeface="Google Sans Medium"/>
                <a:sym typeface="Google Sans Medium"/>
              </a:rPr>
              <a:t>Problem Statement : </a:t>
            </a:r>
            <a:r>
              <a:rPr lang="en-US" sz="1600" dirty="0">
                <a:solidFill>
                  <a:srgbClr val="434343"/>
                </a:solidFill>
                <a:latin typeface="Google Sans Medium"/>
                <a:ea typeface="Google Sans Medium"/>
                <a:cs typeface="Google Sans Medium"/>
                <a:sym typeface="Google Sans Medium"/>
              </a:rPr>
              <a:t>Crafting a lifeline in AI: How do we engineer a humanoid robot that not only bridges the gap to mental health support with empathy and innovation but also revolutionizes learning through a hyper-smart education system, turning the tide against the crisis of suicide with technology that cares and educates.</a:t>
            </a:r>
            <a:endParaRPr sz="2200" dirty="0">
              <a:solidFill>
                <a:srgbClr val="434343"/>
              </a:solidFill>
              <a:latin typeface="Google Sans Medium"/>
              <a:ea typeface="Google Sans Medium"/>
              <a:cs typeface="Google Sans Medium"/>
              <a:sym typeface="Google Sans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Google Shape;68;p15"/>
          <p:cNvPicPr preferRelativeResize="0"/>
          <p:nvPr/>
        </p:nvPicPr>
        <p:blipFill>
          <a:blip r:embed="rId3">
            <a:alphaModFix/>
          </a:blip>
          <a:stretch>
            <a:fillRect/>
          </a:stretch>
        </p:blipFill>
        <p:spPr>
          <a:xfrm>
            <a:off x="0" y="0"/>
            <a:ext cx="9144003" cy="5143490"/>
          </a:xfrm>
          <a:prstGeom prst="rect">
            <a:avLst/>
          </a:prstGeom>
          <a:noFill/>
          <a:ln>
            <a:noFill/>
          </a:ln>
        </p:spPr>
      </p:pic>
      <p:sp>
        <p:nvSpPr>
          <p:cNvPr id="69" name="Google Shape;69;p15"/>
          <p:cNvSpPr txBox="1"/>
          <p:nvPr/>
        </p:nvSpPr>
        <p:spPr>
          <a:xfrm>
            <a:off x="311700" y="863549"/>
            <a:ext cx="8520600" cy="3801319"/>
          </a:xfrm>
          <a:prstGeom prst="rect">
            <a:avLst/>
          </a:prstGeom>
          <a:noFill/>
          <a:ln>
            <a:noFill/>
          </a:ln>
        </p:spPr>
        <p:txBody>
          <a:bodyPr spcFirstLastPara="1" wrap="square" lIns="91425" tIns="91425" rIns="91425" bIns="91425" anchor="t" anchorCtr="0">
            <a:normAutofit fontScale="85000" lnSpcReduction="10000"/>
          </a:bodyPr>
          <a:lstStyle/>
          <a:p>
            <a:pPr lvl="0" algn="l" rtl="0">
              <a:lnSpc>
                <a:spcPct val="115000"/>
              </a:lnSpc>
              <a:spcBef>
                <a:spcPts val="0"/>
              </a:spcBef>
              <a:spcAft>
                <a:spcPts val="1200"/>
              </a:spcAft>
            </a:pPr>
            <a:r>
              <a:rPr lang="en-US" sz="2100" b="1" dirty="0">
                <a:solidFill>
                  <a:srgbClr val="202729"/>
                </a:solidFill>
                <a:latin typeface="Times New Roman" panose="02020603050405020304" pitchFamily="18" charset="0"/>
                <a:ea typeface="Google Sans Medium"/>
                <a:cs typeface="Times New Roman" panose="02020603050405020304" pitchFamily="18" charset="0"/>
                <a:sym typeface="Google Sans Medium"/>
              </a:rPr>
              <a:t>Brief Idea :</a:t>
            </a:r>
          </a:p>
          <a:p>
            <a:pPr marL="285750" lvl="0" indent="-285750" algn="l" rtl="0">
              <a:lnSpc>
                <a:spcPct val="115000"/>
              </a:lnSpc>
              <a:spcBef>
                <a:spcPts val="0"/>
              </a:spcBef>
              <a:spcAft>
                <a:spcPts val="1200"/>
              </a:spcAft>
              <a:buFont typeface="Wingdings" panose="05000000000000000000" pitchFamily="2" charset="2"/>
              <a:buChar char="Ø"/>
            </a:pPr>
            <a:r>
              <a:rPr lang="en-US" sz="1800" dirty="0">
                <a:solidFill>
                  <a:srgbClr val="202729"/>
                </a:solidFill>
                <a:latin typeface="Times New Roman" panose="02020603050405020304" pitchFamily="18" charset="0"/>
                <a:ea typeface="Google Sans Medium"/>
                <a:cs typeface="Times New Roman" panose="02020603050405020304" pitchFamily="18" charset="0"/>
                <a:sym typeface="Google Sans Medium"/>
              </a:rPr>
              <a:t>In this project, we are creating a </a:t>
            </a:r>
            <a:r>
              <a:rPr lang="en-US" sz="1800" b="1" dirty="0">
                <a:solidFill>
                  <a:srgbClr val="202729"/>
                </a:solidFill>
                <a:latin typeface="Times New Roman" panose="02020603050405020304" pitchFamily="18" charset="0"/>
                <a:ea typeface="Google Sans Medium"/>
                <a:cs typeface="Times New Roman" panose="02020603050405020304" pitchFamily="18" charset="0"/>
                <a:sym typeface="Google Sans Medium"/>
              </a:rPr>
              <a:t>Humanoid Robot </a:t>
            </a:r>
            <a:r>
              <a:rPr lang="en-US" sz="1800" dirty="0">
                <a:solidFill>
                  <a:srgbClr val="202729"/>
                </a:solidFill>
                <a:latin typeface="Times New Roman" panose="02020603050405020304" pitchFamily="18" charset="0"/>
                <a:ea typeface="Google Sans Medium"/>
                <a:cs typeface="Times New Roman" panose="02020603050405020304" pitchFamily="18" charset="0"/>
                <a:sym typeface="Google Sans Medium"/>
              </a:rPr>
              <a:t>named</a:t>
            </a:r>
            <a:r>
              <a:rPr lang="en-US" sz="1800" b="1" dirty="0">
                <a:solidFill>
                  <a:srgbClr val="202729"/>
                </a:solidFill>
                <a:latin typeface="Times New Roman" panose="02020603050405020304" pitchFamily="18" charset="0"/>
                <a:ea typeface="Google Sans Medium"/>
                <a:cs typeface="Times New Roman" panose="02020603050405020304" pitchFamily="18" charset="0"/>
                <a:sym typeface="Google Sans Medium"/>
              </a:rPr>
              <a:t> </a:t>
            </a:r>
            <a:r>
              <a:rPr lang="en-US" sz="1800" dirty="0">
                <a:solidFill>
                  <a:srgbClr val="202729"/>
                </a:solidFill>
                <a:latin typeface="Times New Roman" panose="02020603050405020304" pitchFamily="18" charset="0"/>
                <a:ea typeface="Google Sans Medium"/>
                <a:cs typeface="Times New Roman" panose="02020603050405020304" pitchFamily="18" charset="0"/>
                <a:sym typeface="Google Sans Medium"/>
              </a:rPr>
              <a:t>as</a:t>
            </a:r>
            <a:r>
              <a:rPr lang="en-US" sz="1800" b="1" dirty="0">
                <a:solidFill>
                  <a:srgbClr val="202729"/>
                </a:solidFill>
                <a:latin typeface="Times New Roman" panose="02020603050405020304" pitchFamily="18" charset="0"/>
                <a:ea typeface="Google Sans Medium"/>
                <a:cs typeface="Times New Roman" panose="02020603050405020304" pitchFamily="18" charset="0"/>
                <a:sym typeface="Google Sans Medium"/>
              </a:rPr>
              <a:t> Companion AI </a:t>
            </a:r>
            <a:r>
              <a:rPr lang="en-US" sz="1800" dirty="0">
                <a:solidFill>
                  <a:srgbClr val="202729"/>
                </a:solidFill>
                <a:latin typeface="Times New Roman" panose="02020603050405020304" pitchFamily="18" charset="0"/>
                <a:ea typeface="Google Sans Medium"/>
                <a:cs typeface="Times New Roman" panose="02020603050405020304" pitchFamily="18" charset="0"/>
                <a:sym typeface="Google Sans Medium"/>
              </a:rPr>
              <a:t>that would not only serve as your personal assistant and helper but also provide </a:t>
            </a:r>
            <a:r>
              <a:rPr lang="en-US" sz="1800" b="1" dirty="0">
                <a:solidFill>
                  <a:srgbClr val="202729"/>
                </a:solidFill>
                <a:latin typeface="Times New Roman" panose="02020603050405020304" pitchFamily="18" charset="0"/>
                <a:ea typeface="Google Sans Medium"/>
                <a:cs typeface="Times New Roman" panose="02020603050405020304" pitchFamily="18" charset="0"/>
                <a:sym typeface="Google Sans Medium"/>
              </a:rPr>
              <a:t>emotional support </a:t>
            </a:r>
            <a:r>
              <a:rPr lang="en-US" sz="1800" dirty="0">
                <a:solidFill>
                  <a:srgbClr val="202729"/>
                </a:solidFill>
                <a:latin typeface="Times New Roman" panose="02020603050405020304" pitchFamily="18" charset="0"/>
                <a:ea typeface="Google Sans Medium"/>
                <a:cs typeface="Times New Roman" panose="02020603050405020304" pitchFamily="18" charset="0"/>
                <a:sym typeface="Google Sans Medium"/>
              </a:rPr>
              <a:t>and </a:t>
            </a:r>
            <a:r>
              <a:rPr lang="en-US" sz="1800" b="1" dirty="0">
                <a:solidFill>
                  <a:srgbClr val="202729"/>
                </a:solidFill>
                <a:latin typeface="Times New Roman" panose="02020603050405020304" pitchFamily="18" charset="0"/>
                <a:ea typeface="Google Sans Medium"/>
                <a:cs typeface="Times New Roman" panose="02020603050405020304" pitchFamily="18" charset="0"/>
                <a:sym typeface="Google Sans Medium"/>
              </a:rPr>
              <a:t>educational guidance</a:t>
            </a:r>
            <a:r>
              <a:rPr lang="en-US" sz="1800" dirty="0">
                <a:solidFill>
                  <a:srgbClr val="202729"/>
                </a:solidFill>
                <a:latin typeface="Times New Roman" panose="02020603050405020304" pitchFamily="18" charset="0"/>
                <a:ea typeface="Google Sans Medium"/>
                <a:cs typeface="Times New Roman" panose="02020603050405020304" pitchFamily="18" charset="0"/>
                <a:sym typeface="Google Sans Medium"/>
              </a:rPr>
              <a:t>.</a:t>
            </a:r>
          </a:p>
          <a:p>
            <a:pPr marL="285750" lvl="0" indent="-285750" algn="l" rtl="0">
              <a:lnSpc>
                <a:spcPct val="115000"/>
              </a:lnSpc>
              <a:spcBef>
                <a:spcPts val="0"/>
              </a:spcBef>
              <a:spcAft>
                <a:spcPts val="1200"/>
              </a:spcAft>
              <a:buFont typeface="Wingdings" panose="05000000000000000000" pitchFamily="2" charset="2"/>
              <a:buChar char="Ø"/>
            </a:pPr>
            <a:r>
              <a:rPr lang="en-US" sz="1800" dirty="0">
                <a:solidFill>
                  <a:srgbClr val="202729"/>
                </a:solidFill>
                <a:latin typeface="Times New Roman" panose="02020603050405020304" pitchFamily="18" charset="0"/>
                <a:ea typeface="Google Sans Medium"/>
                <a:cs typeface="Times New Roman" panose="02020603050405020304" pitchFamily="18" charset="0"/>
                <a:sym typeface="Google Sans Medium"/>
              </a:rPr>
              <a:t>We are using Advanced </a:t>
            </a:r>
            <a:r>
              <a:rPr lang="en-US" sz="1800" b="1" dirty="0">
                <a:solidFill>
                  <a:srgbClr val="202729"/>
                </a:solidFill>
                <a:latin typeface="Times New Roman" panose="02020603050405020304" pitchFamily="18" charset="0"/>
                <a:ea typeface="Google Sans Medium"/>
                <a:cs typeface="Times New Roman" panose="02020603050405020304" pitchFamily="18" charset="0"/>
                <a:sym typeface="Google Sans Medium"/>
              </a:rPr>
              <a:t>Natural Language Processing(NLP) </a:t>
            </a:r>
            <a:r>
              <a:rPr lang="en-US" sz="1800" dirty="0">
                <a:solidFill>
                  <a:srgbClr val="202729"/>
                </a:solidFill>
                <a:latin typeface="Times New Roman" panose="02020603050405020304" pitchFamily="18" charset="0"/>
                <a:ea typeface="Google Sans Medium"/>
                <a:cs typeface="Times New Roman" panose="02020603050405020304" pitchFamily="18" charset="0"/>
                <a:sym typeface="Google Sans Medium"/>
              </a:rPr>
              <a:t>algorithms that would enable the robot to engage in meaningful conversations, actively listening to and empathizing with individuals experiencing </a:t>
            </a:r>
            <a:r>
              <a:rPr lang="en-US" sz="1800" b="1" dirty="0">
                <a:solidFill>
                  <a:srgbClr val="202729"/>
                </a:solidFill>
                <a:latin typeface="Times New Roman" panose="02020603050405020304" pitchFamily="18" charset="0"/>
                <a:ea typeface="Google Sans Medium"/>
                <a:cs typeface="Times New Roman" panose="02020603050405020304" pitchFamily="18" charset="0"/>
                <a:sym typeface="Google Sans Medium"/>
              </a:rPr>
              <a:t>mental health</a:t>
            </a:r>
            <a:r>
              <a:rPr lang="en-US" sz="1800" dirty="0">
                <a:solidFill>
                  <a:srgbClr val="202729"/>
                </a:solidFill>
                <a:latin typeface="Times New Roman" panose="02020603050405020304" pitchFamily="18" charset="0"/>
                <a:ea typeface="Google Sans Medium"/>
                <a:cs typeface="Times New Roman" panose="02020603050405020304" pitchFamily="18" charset="0"/>
                <a:sym typeface="Google Sans Medium"/>
              </a:rPr>
              <a:t> challenges.</a:t>
            </a:r>
          </a:p>
          <a:p>
            <a:pPr marL="285750" lvl="0" indent="-285750" algn="l" rtl="0">
              <a:lnSpc>
                <a:spcPct val="115000"/>
              </a:lnSpc>
              <a:spcBef>
                <a:spcPts val="0"/>
              </a:spcBef>
              <a:spcAft>
                <a:spcPts val="1200"/>
              </a:spcAft>
              <a:buFont typeface="Wingdings" panose="05000000000000000000" pitchFamily="2" charset="2"/>
              <a:buChar char="Ø"/>
            </a:pPr>
            <a:r>
              <a:rPr lang="en-US" sz="1800" dirty="0">
                <a:solidFill>
                  <a:srgbClr val="202729"/>
                </a:solidFill>
                <a:latin typeface="Times New Roman" panose="02020603050405020304" pitchFamily="18" charset="0"/>
                <a:ea typeface="Google Sans Medium"/>
                <a:cs typeface="Times New Roman" panose="02020603050405020304" pitchFamily="18" charset="0"/>
                <a:sym typeface="Google Sans Medium"/>
              </a:rPr>
              <a:t>Through </a:t>
            </a:r>
            <a:r>
              <a:rPr lang="en-US" sz="1800" b="1" dirty="0">
                <a:solidFill>
                  <a:srgbClr val="202729"/>
                </a:solidFill>
                <a:latin typeface="Times New Roman" panose="02020603050405020304" pitchFamily="18" charset="0"/>
                <a:ea typeface="Google Sans Medium"/>
                <a:cs typeface="Times New Roman" panose="02020603050405020304" pitchFamily="18" charset="0"/>
                <a:sym typeface="Google Sans Medium"/>
              </a:rPr>
              <a:t>Deep Learning Algorithms(DL)</a:t>
            </a:r>
            <a:r>
              <a:rPr lang="en-US" sz="1800" dirty="0">
                <a:solidFill>
                  <a:srgbClr val="202729"/>
                </a:solidFill>
                <a:latin typeface="Times New Roman" panose="02020603050405020304" pitchFamily="18" charset="0"/>
                <a:ea typeface="Google Sans Medium"/>
                <a:cs typeface="Times New Roman" panose="02020603050405020304" pitchFamily="18" charset="0"/>
                <a:sym typeface="Google Sans Medium"/>
              </a:rPr>
              <a:t>, it could analyze speech patterns, facial expressions, and other biometric data to assess the emotional state of individuals and tailor its responses accordingly.</a:t>
            </a:r>
          </a:p>
          <a:p>
            <a:pPr marL="285750" lvl="0" indent="-285750" algn="l" rtl="0">
              <a:lnSpc>
                <a:spcPct val="115000"/>
              </a:lnSpc>
              <a:spcBef>
                <a:spcPts val="0"/>
              </a:spcBef>
              <a:spcAft>
                <a:spcPts val="1200"/>
              </a:spcAft>
              <a:buFont typeface="Wingdings" panose="05000000000000000000" pitchFamily="2" charset="2"/>
              <a:buChar char="Ø"/>
            </a:pPr>
            <a:r>
              <a:rPr lang="en-US" sz="1800" dirty="0">
                <a:solidFill>
                  <a:srgbClr val="202729"/>
                </a:solidFill>
                <a:latin typeface="Times New Roman" panose="02020603050405020304" pitchFamily="18" charset="0"/>
                <a:ea typeface="Google Sans Medium"/>
                <a:cs typeface="Times New Roman" panose="02020603050405020304" pitchFamily="18" charset="0"/>
                <a:sym typeface="Google Sans Medium"/>
              </a:rPr>
              <a:t>Alongside its role in mental health support, our robotic assistant serves as an </a:t>
            </a:r>
            <a:r>
              <a:rPr lang="en-US" sz="1800" b="1" dirty="0">
                <a:solidFill>
                  <a:srgbClr val="202729"/>
                </a:solidFill>
                <a:latin typeface="Times New Roman" panose="02020603050405020304" pitchFamily="18" charset="0"/>
                <a:ea typeface="Google Sans Medium"/>
                <a:cs typeface="Times New Roman" panose="02020603050405020304" pitchFamily="18" charset="0"/>
                <a:sym typeface="Google Sans Medium"/>
              </a:rPr>
              <a:t>Educational mentor</a:t>
            </a:r>
            <a:r>
              <a:rPr lang="en-US" sz="1800" dirty="0">
                <a:solidFill>
                  <a:srgbClr val="202729"/>
                </a:solidFill>
                <a:latin typeface="Times New Roman" panose="02020603050405020304" pitchFamily="18" charset="0"/>
                <a:ea typeface="Google Sans Medium"/>
                <a:cs typeface="Times New Roman" panose="02020603050405020304" pitchFamily="18" charset="0"/>
                <a:sym typeface="Google Sans Medium"/>
              </a:rPr>
              <a:t>, offering valuable insights, lessons, and knowledge according to user's preference to enhance the individual's personal growth and development.</a:t>
            </a:r>
            <a:endParaRPr lang="en-GB" sz="1800" dirty="0">
              <a:solidFill>
                <a:srgbClr val="202729"/>
              </a:solidFill>
              <a:latin typeface="Times New Roman" panose="02020603050405020304" pitchFamily="18" charset="0"/>
              <a:ea typeface="Google Sans Medium"/>
              <a:cs typeface="Times New Roman" panose="02020603050405020304" pitchFamily="18" charset="0"/>
              <a:sym typeface="Google Sans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6"/>
          <p:cNvPicPr preferRelativeResize="0"/>
          <p:nvPr/>
        </p:nvPicPr>
        <p:blipFill>
          <a:blip r:embed="rId3">
            <a:alphaModFix/>
          </a:blip>
          <a:stretch>
            <a:fillRect/>
          </a:stretch>
        </p:blipFill>
        <p:spPr>
          <a:xfrm>
            <a:off x="0" y="0"/>
            <a:ext cx="9144003" cy="5143490"/>
          </a:xfrm>
          <a:prstGeom prst="rect">
            <a:avLst/>
          </a:prstGeom>
          <a:noFill/>
          <a:ln>
            <a:noFill/>
          </a:ln>
        </p:spPr>
      </p:pic>
      <p:sp>
        <p:nvSpPr>
          <p:cNvPr id="75" name="Google Shape;75;p16"/>
          <p:cNvSpPr txBox="1"/>
          <p:nvPr/>
        </p:nvSpPr>
        <p:spPr>
          <a:xfrm>
            <a:off x="311700" y="550068"/>
            <a:ext cx="8520600" cy="4414837"/>
          </a:xfrm>
          <a:prstGeom prst="rect">
            <a:avLst/>
          </a:prstGeom>
          <a:noFill/>
          <a:ln>
            <a:noFill/>
          </a:ln>
        </p:spPr>
        <p:txBody>
          <a:bodyPr spcFirstLastPara="1" wrap="square" lIns="91425" tIns="91425" rIns="91425" bIns="91425" anchor="t" anchorCtr="0">
            <a:normAutofit fontScale="92500"/>
          </a:bodyPr>
          <a:lstStyle/>
          <a:p>
            <a:pPr marL="0" lvl="0" indent="0" algn="l" rtl="0">
              <a:lnSpc>
                <a:spcPct val="115000"/>
              </a:lnSpc>
              <a:spcBef>
                <a:spcPts val="0"/>
              </a:spcBef>
              <a:spcAft>
                <a:spcPts val="0"/>
              </a:spcAft>
              <a:buNone/>
            </a:pPr>
            <a:r>
              <a:rPr lang="en-GB" sz="1800" dirty="0">
                <a:solidFill>
                  <a:schemeClr val="tx1"/>
                </a:solidFill>
                <a:latin typeface="Google Sans SemiBold"/>
                <a:ea typeface="Google Sans SemiBold"/>
                <a:cs typeface="Google Sans SemiBold"/>
                <a:sym typeface="Google Sans SemiBold"/>
              </a:rPr>
              <a:t>Opportunity :</a:t>
            </a:r>
            <a:endParaRPr sz="1800" dirty="0">
              <a:solidFill>
                <a:schemeClr val="tx1"/>
              </a:solidFill>
              <a:latin typeface="Google Sans SemiBold"/>
              <a:ea typeface="Google Sans SemiBold"/>
              <a:cs typeface="Google Sans SemiBold"/>
              <a:sym typeface="Google Sans SemiBold"/>
            </a:endParaRPr>
          </a:p>
          <a:p>
            <a:pPr marL="285750" lvl="0" indent="-285750" algn="l" rtl="0">
              <a:lnSpc>
                <a:spcPct val="115000"/>
              </a:lnSpc>
              <a:spcBef>
                <a:spcPts val="1200"/>
              </a:spcBef>
              <a:spcAft>
                <a:spcPts val="0"/>
              </a:spcAft>
              <a:buFont typeface="Wingdings" panose="05000000000000000000" pitchFamily="2" charset="2"/>
              <a:buChar char="Ø"/>
            </a:pPr>
            <a:r>
              <a:rPr lang="en-US" sz="1800" dirty="0">
                <a:solidFill>
                  <a:schemeClr val="tx1"/>
                </a:solidFill>
                <a:latin typeface="Times New Roman" panose="02020603050405020304" pitchFamily="18" charset="0"/>
                <a:ea typeface="Google Sans"/>
                <a:cs typeface="Times New Roman" panose="02020603050405020304" pitchFamily="18" charset="0"/>
                <a:sym typeface="Google Sans"/>
              </a:rPr>
              <a:t>Despite the proliferation of interactive assistants in today's world of artificial intelligence, there remains a significant void in addressing critical issues like suicide prevention and educational guidance.</a:t>
            </a:r>
          </a:p>
          <a:p>
            <a:pPr marL="285750" lvl="0" indent="-285750" algn="l" rtl="0">
              <a:lnSpc>
                <a:spcPct val="115000"/>
              </a:lnSpc>
              <a:spcBef>
                <a:spcPts val="1200"/>
              </a:spcBef>
              <a:spcAft>
                <a:spcPts val="0"/>
              </a:spcAft>
              <a:buFont typeface="Wingdings" panose="05000000000000000000" pitchFamily="2" charset="2"/>
              <a:buChar char="Ø"/>
            </a:pPr>
            <a:r>
              <a:rPr lang="en-US" sz="1800" dirty="0">
                <a:solidFill>
                  <a:schemeClr val="tx1"/>
                </a:solidFill>
                <a:latin typeface="Times New Roman" panose="02020603050405020304" pitchFamily="18" charset="0"/>
                <a:ea typeface="Google Sans"/>
                <a:cs typeface="Times New Roman" panose="02020603050405020304" pitchFamily="18" charset="0"/>
                <a:sym typeface="Google Sans"/>
              </a:rPr>
              <a:t>Existing AI assistants fail to provide a holistic approach, with none effectively integrating both suicide prevention and educational support functionalities.</a:t>
            </a:r>
          </a:p>
          <a:p>
            <a:pPr marL="285750" lvl="0" indent="-285750" algn="l" rtl="0">
              <a:lnSpc>
                <a:spcPct val="115000"/>
              </a:lnSpc>
              <a:spcBef>
                <a:spcPts val="1200"/>
              </a:spcBef>
              <a:spcAft>
                <a:spcPts val="0"/>
              </a:spcAft>
              <a:buFont typeface="Wingdings" panose="05000000000000000000" pitchFamily="2" charset="2"/>
              <a:buChar char="Ø"/>
            </a:pPr>
            <a:r>
              <a:rPr lang="en-US" sz="1800" dirty="0">
                <a:solidFill>
                  <a:schemeClr val="tx1"/>
                </a:solidFill>
                <a:latin typeface="Times New Roman" panose="02020603050405020304" pitchFamily="18" charset="0"/>
                <a:ea typeface="Google Sans"/>
                <a:cs typeface="Times New Roman" panose="02020603050405020304" pitchFamily="18" charset="0"/>
                <a:sym typeface="Google Sans"/>
              </a:rPr>
              <a:t>We will utilize advanced natural language processing (NLP) and deep learning techniques to develop a model capable of understanding and addressing human emotions through conversations and facial expressions. This capability will aid in changing or brightening individuals' moods effectively. </a:t>
            </a:r>
          </a:p>
          <a:p>
            <a:pPr marL="285750" lvl="0" indent="-285750" algn="l" rtl="0">
              <a:lnSpc>
                <a:spcPct val="115000"/>
              </a:lnSpc>
              <a:spcBef>
                <a:spcPts val="1200"/>
              </a:spcBef>
              <a:spcAft>
                <a:spcPts val="0"/>
              </a:spcAft>
              <a:buFont typeface="Wingdings" panose="05000000000000000000" pitchFamily="2" charset="2"/>
              <a:buChar char="Ø"/>
            </a:pPr>
            <a:r>
              <a:rPr lang="en-US" sz="1800" dirty="0">
                <a:solidFill>
                  <a:schemeClr val="tx1"/>
                </a:solidFill>
                <a:latin typeface="Times New Roman" panose="02020603050405020304" pitchFamily="18" charset="0"/>
                <a:ea typeface="Google Sans"/>
                <a:cs typeface="Times New Roman" panose="02020603050405020304" pitchFamily="18" charset="0"/>
                <a:sym typeface="Google Sans"/>
              </a:rPr>
              <a:t>Furthermore, the model will serve as an educational mentor, leveraging its understanding of human emotions to provide tailored guidance and support in various educational contexts.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80" name="Google Shape;80;p17"/>
          <p:cNvPicPr preferRelativeResize="0"/>
          <p:nvPr/>
        </p:nvPicPr>
        <p:blipFill>
          <a:blip r:embed="rId3">
            <a:alphaModFix/>
          </a:blip>
          <a:stretch>
            <a:fillRect/>
          </a:stretch>
        </p:blipFill>
        <p:spPr>
          <a:xfrm>
            <a:off x="0" y="0"/>
            <a:ext cx="9144003" cy="5143490"/>
          </a:xfrm>
          <a:prstGeom prst="rect">
            <a:avLst/>
          </a:prstGeom>
          <a:noFill/>
          <a:ln>
            <a:noFill/>
          </a:ln>
        </p:spPr>
      </p:pic>
      <p:sp>
        <p:nvSpPr>
          <p:cNvPr id="81" name="Google Shape;81;p17"/>
          <p:cNvSpPr txBox="1"/>
          <p:nvPr/>
        </p:nvSpPr>
        <p:spPr>
          <a:xfrm>
            <a:off x="111675" y="501558"/>
            <a:ext cx="8520600" cy="4363336"/>
          </a:xfrm>
          <a:prstGeom prst="rect">
            <a:avLst/>
          </a:prstGeom>
          <a:noFill/>
          <a:ln>
            <a:noFill/>
          </a:ln>
        </p:spPr>
        <p:txBody>
          <a:bodyPr spcFirstLastPara="1" wrap="square" lIns="91425" tIns="91425" rIns="91425" bIns="91425" anchor="t" anchorCtr="0">
            <a:normAutofit fontScale="85000" lnSpcReduction="10000"/>
          </a:bodyPr>
          <a:lstStyle/>
          <a:p>
            <a:pPr marL="0" lvl="0" indent="0" algn="l" rtl="0">
              <a:lnSpc>
                <a:spcPct val="115000"/>
              </a:lnSpc>
              <a:spcBef>
                <a:spcPts val="0"/>
              </a:spcBef>
              <a:spcAft>
                <a:spcPts val="0"/>
              </a:spcAft>
              <a:buNone/>
            </a:pPr>
            <a:r>
              <a:rPr lang="en-GB" sz="1800" dirty="0">
                <a:solidFill>
                  <a:srgbClr val="202729"/>
                </a:solidFill>
                <a:latin typeface="Google Sans SemiBold"/>
                <a:ea typeface="Google Sans SemiBold"/>
                <a:cs typeface="Google Sans SemiBold"/>
                <a:sym typeface="Google Sans SemiBold"/>
              </a:rPr>
              <a:t>List of features offered by the solution :</a:t>
            </a:r>
          </a:p>
          <a:p>
            <a:pPr marL="0" lvl="0" indent="0" algn="l" rtl="0">
              <a:lnSpc>
                <a:spcPct val="115000"/>
              </a:lnSpc>
              <a:spcBef>
                <a:spcPts val="0"/>
              </a:spcBef>
              <a:spcAft>
                <a:spcPts val="0"/>
              </a:spcAft>
              <a:buNone/>
            </a:pPr>
            <a:endParaRPr lang="en-GB" sz="1800" dirty="0">
              <a:solidFill>
                <a:srgbClr val="202729"/>
              </a:solidFill>
              <a:latin typeface="Google Sans SemiBold"/>
              <a:ea typeface="Google Sans SemiBold"/>
              <a:cs typeface="Google Sans SemiBold"/>
              <a:sym typeface="Google Sans SemiBold"/>
            </a:endParaRPr>
          </a:p>
          <a:p>
            <a:pPr marL="285750" lvl="0" indent="-285750" algn="l" rtl="0">
              <a:lnSpc>
                <a:spcPct val="115000"/>
              </a:lnSpc>
              <a:spcBef>
                <a:spcPts val="0"/>
              </a:spcBef>
              <a:spcAft>
                <a:spcPts val="0"/>
              </a:spcAft>
              <a:buFont typeface="Wingdings" panose="05000000000000000000" pitchFamily="2" charset="2"/>
              <a:buChar char="Ø"/>
            </a:pPr>
            <a:r>
              <a:rPr lang="en-US" sz="1800" b="1" dirty="0">
                <a:solidFill>
                  <a:srgbClr val="202729"/>
                </a:solidFill>
                <a:latin typeface="Times New Roman" panose="02020603050405020304" pitchFamily="18" charset="0"/>
                <a:ea typeface="Google Sans SemiBold"/>
                <a:cs typeface="Times New Roman" panose="02020603050405020304" pitchFamily="18" charset="0"/>
                <a:sym typeface="Google Sans SemiBold"/>
              </a:rPr>
              <a:t>Suicide Prevention</a:t>
            </a:r>
            <a:r>
              <a:rPr lang="en-US" sz="1800" dirty="0">
                <a:solidFill>
                  <a:srgbClr val="202729"/>
                </a:solidFill>
                <a:latin typeface="Times New Roman" panose="02020603050405020304" pitchFamily="18" charset="0"/>
                <a:ea typeface="Google Sans SemiBold"/>
                <a:cs typeface="Times New Roman" panose="02020603050405020304" pitchFamily="18" charset="0"/>
                <a:sym typeface="Google Sans SemiBold"/>
              </a:rPr>
              <a:t>: By actively monitoring individuals' mental health indicators, the humanoid robot could help identify warning signs of suicidal ideation and intervene proactively. Through compassionate dialogue and targeted interventions, it could provide support, connect individuals with professional resources, and collaborate with caregivers and mental health professionals to ensure timely intervention and support.</a:t>
            </a:r>
          </a:p>
          <a:p>
            <a:pPr marL="285750" lvl="0" indent="-285750" algn="l" rtl="0">
              <a:lnSpc>
                <a:spcPct val="115000"/>
              </a:lnSpc>
              <a:spcBef>
                <a:spcPts val="0"/>
              </a:spcBef>
              <a:spcAft>
                <a:spcPts val="0"/>
              </a:spcAft>
              <a:buFont typeface="Wingdings" panose="05000000000000000000" pitchFamily="2" charset="2"/>
              <a:buChar char="Ø"/>
            </a:pPr>
            <a:endParaRPr lang="en-US" sz="500" dirty="0">
              <a:solidFill>
                <a:srgbClr val="202729"/>
              </a:solidFill>
              <a:latin typeface="Times New Roman" panose="02020603050405020304" pitchFamily="18" charset="0"/>
              <a:ea typeface="Google Sans SemiBold"/>
              <a:cs typeface="Times New Roman" panose="02020603050405020304" pitchFamily="18" charset="0"/>
              <a:sym typeface="Google Sans SemiBold"/>
            </a:endParaRPr>
          </a:p>
          <a:p>
            <a:pPr marL="285750" lvl="0" indent="-285750" algn="l" rtl="0">
              <a:lnSpc>
                <a:spcPct val="115000"/>
              </a:lnSpc>
              <a:spcBef>
                <a:spcPts val="0"/>
              </a:spcBef>
              <a:spcAft>
                <a:spcPts val="0"/>
              </a:spcAft>
              <a:buFont typeface="Wingdings" panose="05000000000000000000" pitchFamily="2" charset="2"/>
              <a:buChar char="Ø"/>
            </a:pPr>
            <a:r>
              <a:rPr lang="en-US" sz="1800" b="1" dirty="0">
                <a:solidFill>
                  <a:srgbClr val="202729"/>
                </a:solidFill>
                <a:latin typeface="Times New Roman" panose="02020603050405020304" pitchFamily="18" charset="0"/>
                <a:ea typeface="Google Sans SemiBold"/>
                <a:cs typeface="Times New Roman" panose="02020603050405020304" pitchFamily="18" charset="0"/>
                <a:sym typeface="Google Sans SemiBold"/>
              </a:rPr>
              <a:t>Empathetic Design</a:t>
            </a:r>
            <a:r>
              <a:rPr lang="en-US" sz="1800" dirty="0">
                <a:solidFill>
                  <a:srgbClr val="202729"/>
                </a:solidFill>
                <a:latin typeface="Times New Roman" panose="02020603050405020304" pitchFamily="18" charset="0"/>
                <a:ea typeface="Google Sans SemiBold"/>
                <a:cs typeface="Times New Roman" panose="02020603050405020304" pitchFamily="18" charset="0"/>
                <a:sym typeface="Google Sans SemiBold"/>
              </a:rPr>
              <a:t>: our humanoid robot will be designed with a focus on empathy, mimicking human facial expressions, body language, and tone of voice to establish rapport with individuals in distress. </a:t>
            </a:r>
          </a:p>
          <a:p>
            <a:pPr marL="285750" lvl="0" indent="-285750" algn="l" rtl="0">
              <a:lnSpc>
                <a:spcPct val="115000"/>
              </a:lnSpc>
              <a:spcBef>
                <a:spcPts val="0"/>
              </a:spcBef>
              <a:spcAft>
                <a:spcPts val="0"/>
              </a:spcAft>
              <a:buFont typeface="Wingdings" panose="05000000000000000000" pitchFamily="2" charset="2"/>
              <a:buChar char="Ø"/>
            </a:pPr>
            <a:endParaRPr lang="en-US" sz="700" dirty="0">
              <a:solidFill>
                <a:srgbClr val="202729"/>
              </a:solidFill>
              <a:latin typeface="Times New Roman" panose="02020603050405020304" pitchFamily="18" charset="0"/>
              <a:ea typeface="Google Sans SemiBold"/>
              <a:cs typeface="Times New Roman" panose="02020603050405020304" pitchFamily="18" charset="0"/>
              <a:sym typeface="Google Sans SemiBold"/>
            </a:endParaRPr>
          </a:p>
          <a:p>
            <a:pPr marL="285750" lvl="0" indent="-285750" algn="l" rtl="0">
              <a:lnSpc>
                <a:spcPct val="115000"/>
              </a:lnSpc>
              <a:spcBef>
                <a:spcPts val="0"/>
              </a:spcBef>
              <a:spcAft>
                <a:spcPts val="0"/>
              </a:spcAft>
              <a:buFont typeface="Wingdings" panose="05000000000000000000" pitchFamily="2" charset="2"/>
              <a:buChar char="Ø"/>
            </a:pPr>
            <a:r>
              <a:rPr lang="en-US" sz="1800" b="1" dirty="0">
                <a:solidFill>
                  <a:srgbClr val="202729"/>
                </a:solidFill>
                <a:latin typeface="Times New Roman" panose="02020603050405020304" pitchFamily="18" charset="0"/>
                <a:ea typeface="Google Sans SemiBold"/>
                <a:cs typeface="Times New Roman" panose="02020603050405020304" pitchFamily="18" charset="0"/>
                <a:sym typeface="Google Sans SemiBold"/>
              </a:rPr>
              <a:t>Mental Health Support</a:t>
            </a:r>
            <a:r>
              <a:rPr lang="en-US" sz="1800" dirty="0">
                <a:solidFill>
                  <a:srgbClr val="202729"/>
                </a:solidFill>
                <a:latin typeface="Times New Roman" panose="02020603050405020304" pitchFamily="18" charset="0"/>
                <a:ea typeface="Google Sans SemiBold"/>
                <a:cs typeface="Times New Roman" panose="02020603050405020304" pitchFamily="18" charset="0"/>
                <a:sym typeface="Google Sans SemiBold"/>
              </a:rPr>
              <a:t>: The robot would serve as a readily accessible mental health companion, providing non-judgmental support, guidance, and encouragement to those in need. </a:t>
            </a:r>
          </a:p>
          <a:p>
            <a:pPr marL="285750" lvl="0" indent="-285750" algn="l" rtl="0">
              <a:lnSpc>
                <a:spcPct val="115000"/>
              </a:lnSpc>
              <a:spcBef>
                <a:spcPts val="0"/>
              </a:spcBef>
              <a:spcAft>
                <a:spcPts val="0"/>
              </a:spcAft>
              <a:buFont typeface="Wingdings" panose="05000000000000000000" pitchFamily="2" charset="2"/>
              <a:buChar char="Ø"/>
            </a:pPr>
            <a:endParaRPr lang="en-US" sz="700" dirty="0">
              <a:solidFill>
                <a:srgbClr val="202729"/>
              </a:solidFill>
              <a:latin typeface="Times New Roman" panose="02020603050405020304" pitchFamily="18" charset="0"/>
              <a:ea typeface="Google Sans SemiBold"/>
              <a:cs typeface="Times New Roman" panose="02020603050405020304" pitchFamily="18" charset="0"/>
              <a:sym typeface="Google Sans SemiBold"/>
            </a:endParaRPr>
          </a:p>
          <a:p>
            <a:pPr marL="285750" lvl="0" indent="-285750" algn="l" rtl="0">
              <a:lnSpc>
                <a:spcPct val="115000"/>
              </a:lnSpc>
              <a:spcBef>
                <a:spcPts val="0"/>
              </a:spcBef>
              <a:spcAft>
                <a:spcPts val="0"/>
              </a:spcAft>
              <a:buFont typeface="Wingdings" panose="05000000000000000000" pitchFamily="2" charset="2"/>
              <a:buChar char="Ø"/>
            </a:pPr>
            <a:r>
              <a:rPr lang="en-US" sz="1800" b="1" dirty="0">
                <a:solidFill>
                  <a:srgbClr val="202729"/>
                </a:solidFill>
                <a:latin typeface="Times New Roman" panose="02020603050405020304" pitchFamily="18" charset="0"/>
                <a:ea typeface="Google Sans SemiBold"/>
                <a:cs typeface="Times New Roman" panose="02020603050405020304" pitchFamily="18" charset="0"/>
                <a:sym typeface="Google Sans SemiBold"/>
              </a:rPr>
              <a:t>Hyper-Smart Education System</a:t>
            </a:r>
            <a:r>
              <a:rPr lang="en-US" sz="1800" dirty="0">
                <a:solidFill>
                  <a:srgbClr val="202729"/>
                </a:solidFill>
                <a:latin typeface="Times New Roman" panose="02020603050405020304" pitchFamily="18" charset="0"/>
                <a:ea typeface="Google Sans SemiBold"/>
                <a:cs typeface="Times New Roman" panose="02020603050405020304" pitchFamily="18" charset="0"/>
                <a:sym typeface="Google Sans SemiBold"/>
              </a:rPr>
              <a:t>: Leveraging AI and machine learning technologies, the humanoid robot could personalize learning experiences for students, catering to their individual needs, strengths, and learning styles. It could adapt curriculum content in real-time, presenting information in engaging formats, stimulating critical thinking, creativity, and problem-solving skills.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Google Shape;86;p18"/>
          <p:cNvPicPr preferRelativeResize="0"/>
          <p:nvPr/>
        </p:nvPicPr>
        <p:blipFill>
          <a:blip r:embed="rId3">
            <a:alphaModFix/>
          </a:blip>
          <a:stretch>
            <a:fillRect/>
          </a:stretch>
        </p:blipFill>
        <p:spPr>
          <a:xfrm>
            <a:off x="0" y="0"/>
            <a:ext cx="9144003" cy="5143490"/>
          </a:xfrm>
          <a:prstGeom prst="rect">
            <a:avLst/>
          </a:prstGeom>
          <a:noFill/>
          <a:ln>
            <a:noFill/>
          </a:ln>
        </p:spPr>
      </p:pic>
      <p:grpSp>
        <p:nvGrpSpPr>
          <p:cNvPr id="7" name="Group 6">
            <a:extLst>
              <a:ext uri="{FF2B5EF4-FFF2-40B4-BE49-F238E27FC236}">
                <a16:creationId xmlns:a16="http://schemas.microsoft.com/office/drawing/2014/main" id="{40522507-1B2E-D774-0EB7-6A7F000C44DF}"/>
              </a:ext>
            </a:extLst>
          </p:cNvPr>
          <p:cNvGrpSpPr/>
          <p:nvPr/>
        </p:nvGrpSpPr>
        <p:grpSpPr>
          <a:xfrm>
            <a:off x="0" y="515569"/>
            <a:ext cx="8520600" cy="4627921"/>
            <a:chOff x="0" y="454787"/>
            <a:chExt cx="8520600" cy="4627921"/>
          </a:xfrm>
        </p:grpSpPr>
        <p:sp>
          <p:nvSpPr>
            <p:cNvPr id="87" name="Google Shape;87;p18"/>
            <p:cNvSpPr txBox="1"/>
            <p:nvPr/>
          </p:nvSpPr>
          <p:spPr>
            <a:xfrm>
              <a:off x="0" y="454787"/>
              <a:ext cx="8520600" cy="40419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GB" sz="1800" dirty="0">
                  <a:solidFill>
                    <a:srgbClr val="202729"/>
                  </a:solidFill>
                  <a:latin typeface="Google Sans SemiBold"/>
                  <a:ea typeface="Google Sans SemiBold"/>
                  <a:cs typeface="Google Sans SemiBold"/>
                  <a:sym typeface="Google Sans SemiBold"/>
                </a:rPr>
                <a:t>Process Flow Diagram/</a:t>
              </a:r>
              <a:r>
                <a:rPr lang="en-GB" sz="1800" dirty="0" err="1">
                  <a:solidFill>
                    <a:srgbClr val="202729"/>
                  </a:solidFill>
                  <a:latin typeface="Google Sans SemiBold"/>
                  <a:ea typeface="Google Sans SemiBold"/>
                  <a:cs typeface="Google Sans SemiBold"/>
                  <a:sym typeface="Google Sans SemiBold"/>
                </a:rPr>
                <a:t>Usecase</a:t>
              </a:r>
              <a:r>
                <a:rPr lang="en-GB" sz="1800" dirty="0">
                  <a:solidFill>
                    <a:srgbClr val="202729"/>
                  </a:solidFill>
                  <a:latin typeface="Google Sans SemiBold"/>
                  <a:ea typeface="Google Sans SemiBold"/>
                  <a:cs typeface="Google Sans SemiBold"/>
                  <a:sym typeface="Google Sans SemiBold"/>
                </a:rPr>
                <a:t> Diagram:</a:t>
              </a:r>
              <a:endParaRPr sz="1800" dirty="0">
                <a:solidFill>
                  <a:srgbClr val="202729"/>
                </a:solidFill>
                <a:latin typeface="Google Sans SemiBold"/>
                <a:ea typeface="Google Sans SemiBold"/>
                <a:cs typeface="Google Sans SemiBold"/>
                <a:sym typeface="Google Sans SemiBold"/>
              </a:endParaRPr>
            </a:p>
            <a:p>
              <a:pPr marL="0" lvl="0" indent="0" algn="l" rtl="0">
                <a:lnSpc>
                  <a:spcPct val="115000"/>
                </a:lnSpc>
                <a:spcBef>
                  <a:spcPts val="1200"/>
                </a:spcBef>
                <a:spcAft>
                  <a:spcPts val="1200"/>
                </a:spcAft>
                <a:buNone/>
              </a:pPr>
              <a:endParaRPr sz="1800" b="1" dirty="0">
                <a:solidFill>
                  <a:srgbClr val="616161"/>
                </a:solidFill>
                <a:latin typeface="Proxima Nova"/>
                <a:ea typeface="Proxima Nova"/>
                <a:cs typeface="Proxima Nova"/>
                <a:sym typeface="Proxima Nova"/>
              </a:endParaRPr>
            </a:p>
          </p:txBody>
        </p:sp>
        <p:pic>
          <p:nvPicPr>
            <p:cNvPr id="6" name="Picture 5">
              <a:extLst>
                <a:ext uri="{FF2B5EF4-FFF2-40B4-BE49-F238E27FC236}">
                  <a16:creationId xmlns:a16="http://schemas.microsoft.com/office/drawing/2014/main" id="{E7E53523-4A4E-9FE6-27FD-5A0335A20274}"/>
                </a:ext>
              </a:extLst>
            </p:cNvPr>
            <p:cNvPicPr>
              <a:picLocks noChangeAspect="1"/>
            </p:cNvPicPr>
            <p:nvPr/>
          </p:nvPicPr>
          <p:blipFill>
            <a:blip r:embed="rId4"/>
            <a:stretch>
              <a:fillRect/>
            </a:stretch>
          </p:blipFill>
          <p:spPr>
            <a:xfrm>
              <a:off x="2085975" y="814387"/>
              <a:ext cx="4186238" cy="4268321"/>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19"/>
          <p:cNvPicPr preferRelativeResize="0"/>
          <p:nvPr/>
        </p:nvPicPr>
        <p:blipFill>
          <a:blip r:embed="rId3">
            <a:alphaModFix/>
          </a:blip>
          <a:stretch>
            <a:fillRect/>
          </a:stretch>
        </p:blipFill>
        <p:spPr>
          <a:xfrm>
            <a:off x="0" y="0"/>
            <a:ext cx="9144003" cy="5143490"/>
          </a:xfrm>
          <a:prstGeom prst="rect">
            <a:avLst/>
          </a:prstGeom>
          <a:noFill/>
          <a:ln>
            <a:noFill/>
          </a:ln>
        </p:spPr>
      </p:pic>
      <p:sp>
        <p:nvSpPr>
          <p:cNvPr id="93" name="Google Shape;93;p19"/>
          <p:cNvSpPr txBox="1"/>
          <p:nvPr/>
        </p:nvSpPr>
        <p:spPr>
          <a:xfrm>
            <a:off x="311700" y="706450"/>
            <a:ext cx="8460825" cy="4041900"/>
          </a:xfrm>
          <a:prstGeom prst="rect">
            <a:avLst/>
          </a:prstGeom>
          <a:noFill/>
          <a:ln>
            <a:noFill/>
          </a:ln>
        </p:spPr>
        <p:txBody>
          <a:bodyPr spcFirstLastPara="1" wrap="square" lIns="91425" tIns="91425" rIns="91425" bIns="91425" anchor="t" anchorCtr="0">
            <a:normAutofit fontScale="92500" lnSpcReduction="20000"/>
          </a:bodyPr>
          <a:lstStyle/>
          <a:p>
            <a:pPr marL="0" lvl="0" indent="0" algn="l" rtl="0">
              <a:lnSpc>
                <a:spcPct val="115000"/>
              </a:lnSpc>
              <a:spcBef>
                <a:spcPts val="0"/>
              </a:spcBef>
              <a:spcAft>
                <a:spcPts val="0"/>
              </a:spcAft>
              <a:buNone/>
            </a:pPr>
            <a:r>
              <a:rPr lang="en-GB" sz="1800" dirty="0">
                <a:solidFill>
                  <a:srgbClr val="202729"/>
                </a:solidFill>
                <a:latin typeface="Google Sans SemiBold"/>
                <a:ea typeface="Google Sans SemiBold"/>
                <a:cs typeface="Google Sans SemiBold"/>
                <a:sym typeface="Google Sans SemiBold"/>
              </a:rPr>
              <a:t>Technology used :</a:t>
            </a:r>
            <a:endParaRPr sz="1800" dirty="0">
              <a:solidFill>
                <a:srgbClr val="202729"/>
              </a:solidFill>
              <a:latin typeface="Google Sans SemiBold"/>
              <a:ea typeface="Google Sans SemiBold"/>
              <a:cs typeface="Google Sans SemiBold"/>
              <a:sym typeface="Google Sans SemiBold"/>
            </a:endParaRPr>
          </a:p>
          <a:p>
            <a:pPr marL="285750" lvl="0" indent="-285750" algn="l" rtl="0">
              <a:lnSpc>
                <a:spcPct val="110000"/>
              </a:lnSpc>
              <a:spcBef>
                <a:spcPts val="1200"/>
              </a:spcBef>
              <a:spcAft>
                <a:spcPts val="1200"/>
              </a:spcAft>
              <a:buClr>
                <a:schemeClr val="dk1"/>
              </a:buClr>
              <a:buSzPts val="1100"/>
              <a:buFont typeface="Wingdings" panose="05000000000000000000" pitchFamily="2" charset="2"/>
              <a:buChar char="Ø"/>
            </a:pPr>
            <a:r>
              <a:rPr lang="en-US" sz="1800" b="1" dirty="0">
                <a:solidFill>
                  <a:schemeClr val="tx1"/>
                </a:solidFill>
                <a:latin typeface="Times New Roman" panose="02020603050405020304" pitchFamily="18" charset="0"/>
                <a:ea typeface="Google Sans"/>
                <a:cs typeface="Times New Roman" panose="02020603050405020304" pitchFamily="18" charset="0"/>
                <a:sym typeface="Google Sans"/>
              </a:rPr>
              <a:t>Duet AI</a:t>
            </a:r>
            <a:r>
              <a:rPr lang="en-US" sz="1800" dirty="0">
                <a:solidFill>
                  <a:schemeClr val="tx1"/>
                </a:solidFill>
                <a:latin typeface="Times New Roman" panose="02020603050405020304" pitchFamily="18" charset="0"/>
                <a:ea typeface="Google Sans"/>
                <a:cs typeface="Times New Roman" panose="02020603050405020304" pitchFamily="18" charset="0"/>
                <a:sym typeface="Google Sans"/>
              </a:rPr>
              <a:t>: It is used to assist in creating personalized learning materials and adapting them to individual student needs</a:t>
            </a:r>
          </a:p>
          <a:p>
            <a:pPr marL="285750" lvl="0" indent="-285750" algn="l" rtl="0">
              <a:lnSpc>
                <a:spcPct val="110000"/>
              </a:lnSpc>
              <a:spcBef>
                <a:spcPts val="1200"/>
              </a:spcBef>
              <a:spcAft>
                <a:spcPts val="1200"/>
              </a:spcAft>
              <a:buClr>
                <a:schemeClr val="dk1"/>
              </a:buClr>
              <a:buSzPts val="1100"/>
              <a:buFont typeface="Wingdings" panose="05000000000000000000" pitchFamily="2" charset="2"/>
              <a:buChar char="Ø"/>
            </a:pPr>
            <a:r>
              <a:rPr lang="en-US" sz="1800" b="1" dirty="0">
                <a:solidFill>
                  <a:schemeClr val="tx1"/>
                </a:solidFill>
                <a:latin typeface="Times New Roman" panose="02020603050405020304" pitchFamily="18" charset="0"/>
                <a:ea typeface="Google Sans"/>
                <a:cs typeface="Times New Roman" panose="02020603050405020304" pitchFamily="18" charset="0"/>
                <a:sym typeface="Google Sans"/>
              </a:rPr>
              <a:t>Generative AI Studio</a:t>
            </a:r>
            <a:r>
              <a:rPr lang="en-US" sz="1800" dirty="0">
                <a:solidFill>
                  <a:schemeClr val="tx1"/>
                </a:solidFill>
                <a:latin typeface="Times New Roman" panose="02020603050405020304" pitchFamily="18" charset="0"/>
                <a:ea typeface="Google Sans"/>
                <a:cs typeface="Times New Roman" panose="02020603050405020304" pitchFamily="18" charset="0"/>
                <a:sym typeface="Google Sans"/>
              </a:rPr>
              <a:t>: This platform is used to connect the language model to external educational resources and databases. This would allow the AI system to dynamically access and present relevant information in response to student queries, creating a more comprehensive and up-to-date learning environment.</a:t>
            </a:r>
            <a:endParaRPr lang="en-US" sz="1800" b="1" dirty="0">
              <a:solidFill>
                <a:schemeClr val="tx1"/>
              </a:solidFill>
              <a:latin typeface="Times New Roman" panose="02020603050405020304" pitchFamily="18" charset="0"/>
              <a:ea typeface="Google Sans"/>
              <a:cs typeface="Times New Roman" panose="02020603050405020304" pitchFamily="18" charset="0"/>
              <a:sym typeface="Google Sans"/>
            </a:endParaRPr>
          </a:p>
          <a:p>
            <a:pPr marL="285750" lvl="0" indent="-285750" algn="l" rtl="0">
              <a:lnSpc>
                <a:spcPct val="110000"/>
              </a:lnSpc>
              <a:spcBef>
                <a:spcPts val="1200"/>
              </a:spcBef>
              <a:spcAft>
                <a:spcPts val="1200"/>
              </a:spcAft>
              <a:buClr>
                <a:schemeClr val="dk1"/>
              </a:buClr>
              <a:buSzPts val="1100"/>
              <a:buFont typeface="Wingdings" panose="05000000000000000000" pitchFamily="2" charset="2"/>
              <a:buChar char="Ø"/>
            </a:pPr>
            <a:r>
              <a:rPr lang="en-US" sz="1800" b="1" dirty="0">
                <a:solidFill>
                  <a:schemeClr val="tx1"/>
                </a:solidFill>
                <a:latin typeface="Times New Roman" panose="02020603050405020304" pitchFamily="18" charset="0"/>
                <a:ea typeface="Google Sans"/>
                <a:cs typeface="Times New Roman" panose="02020603050405020304" pitchFamily="18" charset="0"/>
                <a:sym typeface="Google Sans"/>
              </a:rPr>
              <a:t>Model Garden</a:t>
            </a:r>
            <a:r>
              <a:rPr lang="en-US" sz="1800" dirty="0">
                <a:solidFill>
                  <a:schemeClr val="tx1"/>
                </a:solidFill>
                <a:latin typeface="Times New Roman" panose="02020603050405020304" pitchFamily="18" charset="0"/>
                <a:ea typeface="Google Sans"/>
                <a:cs typeface="Times New Roman" panose="02020603050405020304" pitchFamily="18" charset="0"/>
                <a:sym typeface="Google Sans"/>
              </a:rPr>
              <a:t>: It is used to provide pretrained model and we'll tune it for building the project.</a:t>
            </a:r>
          </a:p>
          <a:p>
            <a:pPr marL="285750" lvl="0" indent="-285750" algn="l" rtl="0">
              <a:lnSpc>
                <a:spcPct val="110000"/>
              </a:lnSpc>
              <a:spcBef>
                <a:spcPts val="1200"/>
              </a:spcBef>
              <a:spcAft>
                <a:spcPts val="1200"/>
              </a:spcAft>
              <a:buClr>
                <a:schemeClr val="dk1"/>
              </a:buClr>
              <a:buSzPts val="1100"/>
              <a:buFont typeface="Wingdings" panose="05000000000000000000" pitchFamily="2" charset="2"/>
              <a:buChar char="Ø"/>
            </a:pPr>
            <a:r>
              <a:rPr lang="en-US" sz="1800" b="1" dirty="0">
                <a:solidFill>
                  <a:schemeClr val="tx1"/>
                </a:solidFill>
                <a:latin typeface="Times New Roman" panose="02020603050405020304" pitchFamily="18" charset="0"/>
                <a:ea typeface="Google Sans"/>
                <a:cs typeface="Times New Roman" panose="02020603050405020304" pitchFamily="18" charset="0"/>
                <a:sym typeface="Google Sans"/>
              </a:rPr>
              <a:t>Google Cloud Speech-to-Text</a:t>
            </a:r>
            <a:r>
              <a:rPr lang="en-US" sz="1800" dirty="0">
                <a:solidFill>
                  <a:schemeClr val="tx1"/>
                </a:solidFill>
                <a:latin typeface="Times New Roman" panose="02020603050405020304" pitchFamily="18" charset="0"/>
                <a:ea typeface="Google Sans"/>
                <a:cs typeface="Times New Roman" panose="02020603050405020304" pitchFamily="18" charset="0"/>
                <a:sym typeface="Google Sans"/>
              </a:rPr>
              <a:t>: It provides different models optimized for specific types of audio, like video or phone calls.</a:t>
            </a:r>
            <a:endParaRPr sz="1800" dirty="0">
              <a:solidFill>
                <a:schemeClr val="tx1"/>
              </a:solidFill>
              <a:latin typeface="Times New Roman" panose="02020603050405020304" pitchFamily="18" charset="0"/>
              <a:ea typeface="Google Sans SemiBold"/>
              <a:cs typeface="Times New Roman" panose="02020603050405020304" pitchFamily="18" charset="0"/>
              <a:sym typeface="Google Sans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20"/>
          <p:cNvPicPr preferRelativeResize="0"/>
          <p:nvPr/>
        </p:nvPicPr>
        <p:blipFill>
          <a:blip r:embed="rId3">
            <a:alphaModFix/>
          </a:blip>
          <a:stretch>
            <a:fillRect/>
          </a:stretch>
        </p:blipFill>
        <p:spPr>
          <a:xfrm>
            <a:off x="0" y="0"/>
            <a:ext cx="9144003" cy="5143490"/>
          </a:xfrm>
          <a:prstGeom prst="rect">
            <a:avLst/>
          </a:prstGeom>
          <a:noFill/>
          <a:ln>
            <a:noFill/>
          </a:ln>
        </p:spPr>
      </p:pic>
      <p:sp>
        <p:nvSpPr>
          <p:cNvPr id="99" name="Google Shape;99;p20"/>
          <p:cNvSpPr txBox="1"/>
          <p:nvPr/>
        </p:nvSpPr>
        <p:spPr>
          <a:xfrm>
            <a:off x="304556" y="716275"/>
            <a:ext cx="8520600" cy="4012500"/>
          </a:xfrm>
          <a:prstGeom prst="rect">
            <a:avLst/>
          </a:prstGeom>
          <a:noFill/>
          <a:ln>
            <a:noFill/>
          </a:ln>
        </p:spPr>
        <p:txBody>
          <a:bodyPr spcFirstLastPara="1" wrap="square" lIns="91425" tIns="91425" rIns="91425" bIns="91425" anchor="t" anchorCtr="0">
            <a:normAutofit/>
          </a:bodyPr>
          <a:lstStyle/>
          <a:p>
            <a:pPr marL="0" marR="0" lvl="0" indent="0" algn="l" rtl="0">
              <a:lnSpc>
                <a:spcPct val="115000"/>
              </a:lnSpc>
              <a:spcBef>
                <a:spcPts val="0"/>
              </a:spcBef>
              <a:spcAft>
                <a:spcPts val="1200"/>
              </a:spcAft>
              <a:buClr>
                <a:srgbClr val="616161"/>
              </a:buClr>
              <a:buSzPts val="1800"/>
              <a:buFont typeface="Proxima Nova"/>
              <a:buNone/>
            </a:pPr>
            <a:r>
              <a:rPr lang="en-GB" sz="1800" i="0" u="none" strike="noStrike" cap="none" dirty="0">
                <a:solidFill>
                  <a:schemeClr val="tx1"/>
                </a:solidFill>
                <a:latin typeface="Google Sans SemiBold"/>
                <a:ea typeface="Google Sans SemiBold"/>
                <a:cs typeface="Google Sans SemiBold"/>
                <a:sym typeface="Google Sans SemiBold"/>
              </a:rPr>
              <a:t>Estimated cost of/after implementing the solution :</a:t>
            </a:r>
          </a:p>
          <a:p>
            <a:pPr marL="285750" marR="0" lvl="0" indent="-285750" algn="l" rtl="0">
              <a:lnSpc>
                <a:spcPct val="115000"/>
              </a:lnSpc>
              <a:spcBef>
                <a:spcPts val="0"/>
              </a:spcBef>
              <a:spcAft>
                <a:spcPts val="1200"/>
              </a:spcAft>
              <a:buClr>
                <a:srgbClr val="616161"/>
              </a:buClr>
              <a:buSzPts val="1800"/>
              <a:buFont typeface="Wingdings" panose="05000000000000000000" pitchFamily="2" charset="2"/>
              <a:buChar char="Ø"/>
            </a:pPr>
            <a:r>
              <a:rPr lang="en-US" sz="1600" b="1" i="0" u="none" strike="noStrike" cap="none" dirty="0">
                <a:solidFill>
                  <a:schemeClr val="tx1"/>
                </a:solidFill>
                <a:latin typeface="Times New Roman" panose="02020603050405020304" pitchFamily="18" charset="0"/>
                <a:ea typeface="Calibri" panose="020F0502020204030204" pitchFamily="34" charset="0"/>
                <a:cs typeface="Times New Roman" panose="02020603050405020304" pitchFamily="18" charset="0"/>
                <a:sym typeface="Google Sans SemiBold"/>
              </a:rPr>
              <a:t>Raspberry Pi </a:t>
            </a:r>
            <a:r>
              <a:rPr lang="en-US" sz="1600" i="0" u="none" strike="noStrike" cap="none" dirty="0">
                <a:solidFill>
                  <a:schemeClr val="tx1"/>
                </a:solidFill>
                <a:latin typeface="Times New Roman" panose="02020603050405020304" pitchFamily="18" charset="0"/>
                <a:ea typeface="Calibri" panose="020F0502020204030204" pitchFamily="34" charset="0"/>
                <a:cs typeface="Times New Roman" panose="02020603050405020304" pitchFamily="18" charset="0"/>
                <a:sym typeface="Google Sans SemiBold"/>
              </a:rPr>
              <a:t>(Raspberry Pi 4 Model B): Approximate cost: $35-$75.</a:t>
            </a:r>
          </a:p>
          <a:p>
            <a:pPr marL="285750" marR="0" lvl="0" indent="-285750" algn="l" rtl="0">
              <a:lnSpc>
                <a:spcPct val="115000"/>
              </a:lnSpc>
              <a:spcBef>
                <a:spcPts val="0"/>
              </a:spcBef>
              <a:spcAft>
                <a:spcPts val="1200"/>
              </a:spcAft>
              <a:buClr>
                <a:srgbClr val="616161"/>
              </a:buClr>
              <a:buSzPts val="1800"/>
              <a:buFont typeface="Wingdings" panose="05000000000000000000" pitchFamily="2" charset="2"/>
              <a:buChar char="Ø"/>
            </a:pPr>
            <a:r>
              <a:rPr lang="en-US" sz="1600" b="1" i="0" u="none" strike="noStrike" cap="none" dirty="0">
                <a:solidFill>
                  <a:schemeClr val="tx1"/>
                </a:solidFill>
                <a:latin typeface="Times New Roman" panose="02020603050405020304" pitchFamily="18" charset="0"/>
                <a:ea typeface="Calibri" panose="020F0502020204030204" pitchFamily="34" charset="0"/>
                <a:cs typeface="Times New Roman" panose="02020603050405020304" pitchFamily="18" charset="0"/>
                <a:sym typeface="Google Sans SemiBold"/>
              </a:rPr>
              <a:t>Microphone</a:t>
            </a:r>
            <a:r>
              <a:rPr lang="en-US" sz="1600" i="0" u="none" strike="noStrike" cap="none" dirty="0">
                <a:solidFill>
                  <a:schemeClr val="tx1"/>
                </a:solidFill>
                <a:latin typeface="Times New Roman" panose="02020603050405020304" pitchFamily="18" charset="0"/>
                <a:ea typeface="Calibri" panose="020F0502020204030204" pitchFamily="34" charset="0"/>
                <a:cs typeface="Times New Roman" panose="02020603050405020304" pitchFamily="18" charset="0"/>
                <a:sym typeface="Google Sans SemiBold"/>
              </a:rPr>
              <a:t>: Approximate cost: $20-$50.</a:t>
            </a:r>
          </a:p>
          <a:p>
            <a:pPr marL="285750" marR="0" lvl="0" indent="-285750" algn="l" rtl="0">
              <a:lnSpc>
                <a:spcPct val="115000"/>
              </a:lnSpc>
              <a:spcBef>
                <a:spcPts val="0"/>
              </a:spcBef>
              <a:spcAft>
                <a:spcPts val="1200"/>
              </a:spcAft>
              <a:buClr>
                <a:srgbClr val="616161"/>
              </a:buClr>
              <a:buSzPts val="1800"/>
              <a:buFont typeface="Wingdings" panose="05000000000000000000" pitchFamily="2" charset="2"/>
              <a:buChar char="Ø"/>
            </a:pPr>
            <a:r>
              <a:rPr lang="en-US" sz="1600" b="1" i="0" u="none" strike="noStrike" cap="none" dirty="0">
                <a:solidFill>
                  <a:schemeClr val="tx1"/>
                </a:solidFill>
                <a:latin typeface="Times New Roman" panose="02020603050405020304" pitchFamily="18" charset="0"/>
                <a:ea typeface="Calibri" panose="020F0502020204030204" pitchFamily="34" charset="0"/>
                <a:cs typeface="Times New Roman" panose="02020603050405020304" pitchFamily="18" charset="0"/>
                <a:sym typeface="Google Sans SemiBold"/>
              </a:rPr>
              <a:t>Display</a:t>
            </a:r>
            <a:r>
              <a:rPr lang="en-US" sz="1600" i="0" u="none" strike="noStrike" cap="none" dirty="0">
                <a:solidFill>
                  <a:schemeClr val="tx1"/>
                </a:solidFill>
                <a:latin typeface="Times New Roman" panose="02020603050405020304" pitchFamily="18" charset="0"/>
                <a:ea typeface="Calibri" panose="020F0502020204030204" pitchFamily="34" charset="0"/>
                <a:cs typeface="Times New Roman" panose="02020603050405020304" pitchFamily="18" charset="0"/>
                <a:sym typeface="Google Sans SemiBold"/>
              </a:rPr>
              <a:t>: Approximate cost: $30-$70.</a:t>
            </a:r>
          </a:p>
          <a:p>
            <a:pPr marL="285750" marR="0" lvl="0" indent="-285750" algn="l" rtl="0">
              <a:lnSpc>
                <a:spcPct val="115000"/>
              </a:lnSpc>
              <a:spcBef>
                <a:spcPts val="0"/>
              </a:spcBef>
              <a:spcAft>
                <a:spcPts val="1200"/>
              </a:spcAft>
              <a:buClr>
                <a:srgbClr val="616161"/>
              </a:buClr>
              <a:buSzPts val="1800"/>
              <a:buFont typeface="Wingdings" panose="05000000000000000000" pitchFamily="2" charset="2"/>
              <a:buChar char="Ø"/>
            </a:pPr>
            <a:r>
              <a:rPr lang="en-US" sz="1600" b="1" i="0" u="none" strike="noStrike" cap="none" dirty="0">
                <a:solidFill>
                  <a:schemeClr val="tx1"/>
                </a:solidFill>
                <a:latin typeface="Times New Roman" panose="02020603050405020304" pitchFamily="18" charset="0"/>
                <a:ea typeface="Calibri" panose="020F0502020204030204" pitchFamily="34" charset="0"/>
                <a:cs typeface="Times New Roman" panose="02020603050405020304" pitchFamily="18" charset="0"/>
                <a:sym typeface="Google Sans SemiBold"/>
              </a:rPr>
              <a:t>Speaker</a:t>
            </a:r>
            <a:r>
              <a:rPr lang="en-US" sz="1600" i="0" u="none" strike="noStrike" cap="none" dirty="0">
                <a:solidFill>
                  <a:schemeClr val="tx1"/>
                </a:solidFill>
                <a:latin typeface="Times New Roman" panose="02020603050405020304" pitchFamily="18" charset="0"/>
                <a:ea typeface="Calibri" panose="020F0502020204030204" pitchFamily="34" charset="0"/>
                <a:cs typeface="Times New Roman" panose="02020603050405020304" pitchFamily="18" charset="0"/>
                <a:sym typeface="Google Sans SemiBold"/>
              </a:rPr>
              <a:t>: Approximate cost: $10-$50.</a:t>
            </a:r>
          </a:p>
          <a:p>
            <a:pPr marL="285750" marR="0" lvl="0" indent="-285750" algn="l" rtl="0">
              <a:lnSpc>
                <a:spcPct val="115000"/>
              </a:lnSpc>
              <a:spcBef>
                <a:spcPts val="0"/>
              </a:spcBef>
              <a:spcAft>
                <a:spcPts val="1200"/>
              </a:spcAft>
              <a:buClr>
                <a:srgbClr val="616161"/>
              </a:buClr>
              <a:buSzPts val="1800"/>
              <a:buFont typeface="Wingdings" panose="05000000000000000000" pitchFamily="2" charset="2"/>
              <a:buChar char="Ø"/>
            </a:pPr>
            <a:r>
              <a:rPr lang="en-US" sz="1600" b="1" i="0" u="none" strike="noStrike" cap="none" dirty="0">
                <a:solidFill>
                  <a:schemeClr val="tx1"/>
                </a:solidFill>
                <a:latin typeface="Times New Roman" panose="02020603050405020304" pitchFamily="18" charset="0"/>
                <a:ea typeface="Calibri" panose="020F0502020204030204" pitchFamily="34" charset="0"/>
                <a:cs typeface="Times New Roman" panose="02020603050405020304" pitchFamily="18" charset="0"/>
                <a:sym typeface="Google Sans SemiBold"/>
              </a:rPr>
              <a:t>Servo Motors</a:t>
            </a:r>
            <a:r>
              <a:rPr lang="en-US" sz="1600" i="0" u="none" strike="noStrike" cap="none" dirty="0">
                <a:solidFill>
                  <a:schemeClr val="tx1"/>
                </a:solidFill>
                <a:latin typeface="Times New Roman" panose="02020603050405020304" pitchFamily="18" charset="0"/>
                <a:ea typeface="Calibri" panose="020F0502020204030204" pitchFamily="34" charset="0"/>
                <a:cs typeface="Times New Roman" panose="02020603050405020304" pitchFamily="18" charset="0"/>
                <a:sym typeface="Google Sans SemiBold"/>
              </a:rPr>
              <a:t>: Approximate cost: $10-$40.</a:t>
            </a:r>
          </a:p>
          <a:p>
            <a:pPr marL="285750" indent="-285750">
              <a:lnSpc>
                <a:spcPct val="115000"/>
              </a:lnSpc>
              <a:spcAft>
                <a:spcPts val="1200"/>
              </a:spcAft>
              <a:buClr>
                <a:srgbClr val="616161"/>
              </a:buClr>
              <a:buSzPts val="1800"/>
              <a:buFont typeface="Wingdings" panose="05000000000000000000" pitchFamily="2" charset="2"/>
              <a:buChar char="Ø"/>
            </a:pPr>
            <a:r>
              <a:rPr lang="en-US" sz="1600" b="1" i="0" u="none" strike="noStrike" cap="none" dirty="0">
                <a:solidFill>
                  <a:schemeClr val="tx1"/>
                </a:solidFill>
                <a:latin typeface="Times New Roman" panose="02020603050405020304" pitchFamily="18" charset="0"/>
                <a:ea typeface="Calibri" panose="020F0502020204030204" pitchFamily="34" charset="0"/>
                <a:cs typeface="Times New Roman" panose="02020603050405020304" pitchFamily="18" charset="0"/>
                <a:sym typeface="Google Sans SemiBold"/>
              </a:rPr>
              <a:t>Vibration</a:t>
            </a:r>
            <a:r>
              <a:rPr lang="en-US" sz="16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sym typeface="Google Sans SemiBold"/>
              </a:rPr>
              <a:t> Sensor</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sym typeface="Google Sans SemiBold"/>
              </a:rPr>
              <a:t>: </a:t>
            </a:r>
            <a:r>
              <a:rPr lang="en-US" sz="1600" i="0" u="none" strike="noStrike" cap="none" dirty="0">
                <a:solidFill>
                  <a:schemeClr val="tx1"/>
                </a:solidFill>
                <a:latin typeface="Times New Roman" panose="02020603050405020304" pitchFamily="18" charset="0"/>
                <a:ea typeface="Calibri" panose="020F0502020204030204" pitchFamily="34" charset="0"/>
                <a:cs typeface="Times New Roman" panose="02020603050405020304" pitchFamily="18" charset="0"/>
                <a:sym typeface="Google Sans SemiBold"/>
              </a:rPr>
              <a:t>Approximate cost: $10.</a:t>
            </a:r>
          </a:p>
          <a:p>
            <a:pPr marL="285750" indent="-285750">
              <a:lnSpc>
                <a:spcPct val="115000"/>
              </a:lnSpc>
              <a:spcAft>
                <a:spcPts val="1200"/>
              </a:spcAft>
              <a:buClr>
                <a:srgbClr val="616161"/>
              </a:buClr>
              <a:buSzPts val="1800"/>
              <a:buFont typeface="Wingdings" panose="05000000000000000000" pitchFamily="2" charset="2"/>
              <a:buChar char="Ø"/>
            </a:pPr>
            <a:r>
              <a:rPr lang="en-US" sz="1600" i="0" u="none" strike="noStrike" cap="none" dirty="0">
                <a:solidFill>
                  <a:schemeClr val="tx1"/>
                </a:solidFill>
                <a:latin typeface="Times New Roman" panose="02020603050405020304" pitchFamily="18" charset="0"/>
                <a:ea typeface="Calibri" panose="020F0502020204030204" pitchFamily="34" charset="0"/>
                <a:cs typeface="Times New Roman" panose="02020603050405020304" pitchFamily="18" charset="0"/>
                <a:sym typeface="Google Sans SemiBold"/>
              </a:rPr>
              <a:t>Additional Materials for the </a:t>
            </a:r>
            <a:r>
              <a:rPr lang="en-US" sz="1600" b="1" i="0" u="none" strike="noStrike" cap="none" dirty="0">
                <a:solidFill>
                  <a:schemeClr val="tx1"/>
                </a:solidFill>
                <a:latin typeface="Times New Roman" panose="02020603050405020304" pitchFamily="18" charset="0"/>
                <a:ea typeface="Calibri" panose="020F0502020204030204" pitchFamily="34" charset="0"/>
                <a:cs typeface="Times New Roman" panose="02020603050405020304" pitchFamily="18" charset="0"/>
                <a:sym typeface="Google Sans SemiBold"/>
              </a:rPr>
              <a:t>Body</a:t>
            </a:r>
            <a:r>
              <a:rPr lang="en-US" sz="1600" i="0" u="none" strike="noStrike" cap="none" dirty="0">
                <a:solidFill>
                  <a:schemeClr val="tx1"/>
                </a:solidFill>
                <a:latin typeface="Times New Roman" panose="02020603050405020304" pitchFamily="18" charset="0"/>
                <a:ea typeface="Calibri" panose="020F0502020204030204" pitchFamily="34" charset="0"/>
                <a:cs typeface="Times New Roman" panose="02020603050405020304" pitchFamily="18" charset="0"/>
                <a:sym typeface="Google Sans SemiBold"/>
              </a:rPr>
              <a:t>: Approximate cost: $50.</a:t>
            </a:r>
          </a:p>
          <a:p>
            <a:pPr marL="0" marR="0" lvl="0" indent="0" algn="l" rtl="0">
              <a:lnSpc>
                <a:spcPct val="115000"/>
              </a:lnSpc>
              <a:spcBef>
                <a:spcPts val="0"/>
              </a:spcBef>
              <a:spcAft>
                <a:spcPts val="1200"/>
              </a:spcAft>
              <a:buClr>
                <a:srgbClr val="616161"/>
              </a:buClr>
              <a:buSzPts val="1800"/>
              <a:buFont typeface="Proxima Nova"/>
              <a:buNone/>
            </a:pPr>
            <a:endParaRPr lang="en-IN" sz="1800" i="0" u="none" strike="noStrike" cap="none" dirty="0">
              <a:solidFill>
                <a:schemeClr val="tx1"/>
              </a:solidFill>
              <a:latin typeface="Google Sans SemiBold"/>
              <a:ea typeface="Google Sans SemiBold"/>
              <a:cs typeface="Google Sans SemiBold"/>
              <a:sym typeface="Google Sans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21"/>
          <p:cNvPicPr preferRelativeResize="0"/>
          <p:nvPr/>
        </p:nvPicPr>
        <p:blipFill>
          <a:blip r:embed="rId3">
            <a:alphaModFix/>
          </a:blip>
          <a:stretch>
            <a:fillRect/>
          </a:stretch>
        </p:blipFill>
        <p:spPr>
          <a:xfrm>
            <a:off x="0" y="0"/>
            <a:ext cx="9144003" cy="514349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722</Words>
  <Application>Microsoft Office PowerPoint</Application>
  <PresentationFormat>On-screen Show (16:9)</PresentationFormat>
  <Paragraphs>35</Paragraphs>
  <Slides>8</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Google Sans Medium</vt:lpstr>
      <vt:lpstr>Google Sans SemiBold</vt:lpstr>
      <vt:lpstr>Proxima Nova</vt:lpstr>
      <vt:lpstr>Arial</vt:lpstr>
      <vt:lpstr>Times New Roman</vt:lpstr>
      <vt:lpstr>Wingdings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satwik kishore</dc:creator>
  <cp:lastModifiedBy>satwik kishore</cp:lastModifiedBy>
  <cp:revision>3</cp:revision>
  <dcterms:modified xsi:type="dcterms:W3CDTF">2024-03-07T14:08:28Z</dcterms:modified>
</cp:coreProperties>
</file>